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58" r:id="rId3"/>
    <p:sldId id="257" r:id="rId4"/>
    <p:sldId id="259" r:id="rId5"/>
    <p:sldId id="262" r:id="rId6"/>
    <p:sldId id="256" r:id="rId7"/>
    <p:sldId id="260"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29" autoAdjust="0"/>
    <p:restoredTop sz="94660"/>
  </p:normalViewPr>
  <p:slideViewPr>
    <p:cSldViewPr snapToGrid="0">
      <p:cViewPr varScale="1">
        <p:scale>
          <a:sx n="73" d="100"/>
          <a:sy n="73" d="100"/>
        </p:scale>
        <p:origin x="-582"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988580DD-CDA1-48FA-9CE7-4193EA33807C}"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21AA8C8-6071-449C-8E8C-62AD68FCCD98}" type="slidenum">
              <a:rPr lang="en-IN" smtClean="0"/>
              <a:pPr/>
              <a:t>‹#›</a:t>
            </a:fld>
            <a:endParaRPr lang="en-IN"/>
          </a:p>
        </p:txBody>
      </p:sp>
    </p:spTree>
    <p:extLst>
      <p:ext uri="{BB962C8B-B14F-4D97-AF65-F5344CB8AC3E}">
        <p14:creationId xmlns:p14="http://schemas.microsoft.com/office/powerpoint/2010/main" xmlns="" val="4178717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88580DD-CDA1-48FA-9CE7-4193EA33807C}"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21AA8C8-6071-449C-8E8C-62AD68FCCD98}" type="slidenum">
              <a:rPr lang="en-IN" smtClean="0"/>
              <a:pPr/>
              <a:t>‹#›</a:t>
            </a:fld>
            <a:endParaRPr lang="en-IN"/>
          </a:p>
        </p:txBody>
      </p:sp>
    </p:spTree>
    <p:extLst>
      <p:ext uri="{BB962C8B-B14F-4D97-AF65-F5344CB8AC3E}">
        <p14:creationId xmlns:p14="http://schemas.microsoft.com/office/powerpoint/2010/main" xmlns="" val="3109442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88580DD-CDA1-48FA-9CE7-4193EA33807C}"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21AA8C8-6071-449C-8E8C-62AD68FCCD98}" type="slidenum">
              <a:rPr lang="en-IN" smtClean="0"/>
              <a:pPr/>
              <a:t>‹#›</a:t>
            </a:fld>
            <a:endParaRPr lang="en-IN"/>
          </a:p>
        </p:txBody>
      </p:sp>
    </p:spTree>
    <p:extLst>
      <p:ext uri="{BB962C8B-B14F-4D97-AF65-F5344CB8AC3E}">
        <p14:creationId xmlns:p14="http://schemas.microsoft.com/office/powerpoint/2010/main" xmlns="" val="32947960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988580DD-CDA1-48FA-9CE7-4193EA33807C}" type="datetimeFigureOut">
              <a:rPr lang="en-IN" smtClean="0"/>
              <a:pPr/>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21AA8C8-6071-449C-8E8C-62AD68FCCD98}" type="slidenum">
              <a:rPr lang="en-IN" smtClean="0"/>
              <a:pPr/>
              <a:t>‹#›</a:t>
            </a:fld>
            <a:endParaRPr lang="en-IN"/>
          </a:p>
        </p:txBody>
      </p:sp>
    </p:spTree>
    <p:extLst>
      <p:ext uri="{BB962C8B-B14F-4D97-AF65-F5344CB8AC3E}">
        <p14:creationId xmlns:p14="http://schemas.microsoft.com/office/powerpoint/2010/main" xmlns="" val="196129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988580DD-CDA1-48FA-9CE7-4193EA33807C}" type="datetimeFigureOut">
              <a:rPr lang="en-IN" smtClean="0"/>
              <a:pPr/>
              <a:t>25-07-2022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C21AA8C8-6071-449C-8E8C-62AD68FCCD98}" type="slidenum">
              <a:rPr lang="en-IN" smtClean="0"/>
              <a:pPr/>
              <a:t>‹#›</a:t>
            </a:fld>
            <a:endParaRPr lang="en-IN"/>
          </a:p>
        </p:txBody>
      </p:sp>
    </p:spTree>
    <p:extLst>
      <p:ext uri="{BB962C8B-B14F-4D97-AF65-F5344CB8AC3E}">
        <p14:creationId xmlns:p14="http://schemas.microsoft.com/office/powerpoint/2010/main" xmlns="" val="3069690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988580DD-CDA1-48FA-9CE7-4193EA33807C}" type="datetimeFigureOut">
              <a:rPr lang="en-IN" smtClean="0"/>
              <a:pPr/>
              <a:t>25-07-2022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C21AA8C8-6071-449C-8E8C-62AD68FCCD98}" type="slidenum">
              <a:rPr lang="en-IN" smtClean="0"/>
              <a:pPr/>
              <a:t>‹#›</a:t>
            </a:fld>
            <a:endParaRPr lang="en-IN"/>
          </a:p>
        </p:txBody>
      </p:sp>
    </p:spTree>
    <p:extLst>
      <p:ext uri="{BB962C8B-B14F-4D97-AF65-F5344CB8AC3E}">
        <p14:creationId xmlns:p14="http://schemas.microsoft.com/office/powerpoint/2010/main" xmlns="" val="3684831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8580DD-CDA1-48FA-9CE7-4193EA33807C}" type="datetimeFigureOut">
              <a:rPr lang="en-IN" smtClean="0"/>
              <a:pPr/>
              <a:t>25-07-2022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C21AA8C8-6071-449C-8E8C-62AD68FCCD98}" type="slidenum">
              <a:rPr lang="en-IN" smtClean="0"/>
              <a:pPr/>
              <a:t>‹#›</a:t>
            </a:fld>
            <a:endParaRPr lang="en-IN"/>
          </a:p>
        </p:txBody>
      </p:sp>
    </p:spTree>
    <p:extLst>
      <p:ext uri="{BB962C8B-B14F-4D97-AF65-F5344CB8AC3E}">
        <p14:creationId xmlns:p14="http://schemas.microsoft.com/office/powerpoint/2010/main" xmlns="" val="34953528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88580DD-CDA1-48FA-9CE7-4193EA33807C}" type="datetimeFigureOut">
              <a:rPr lang="en-IN" smtClean="0"/>
              <a:pPr/>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21AA8C8-6071-449C-8E8C-62AD68FCCD98}" type="slidenum">
              <a:rPr lang="en-IN" smtClean="0"/>
              <a:pPr/>
              <a:t>‹#›</a:t>
            </a:fld>
            <a:endParaRPr lang="en-IN"/>
          </a:p>
        </p:txBody>
      </p:sp>
    </p:spTree>
    <p:extLst>
      <p:ext uri="{BB962C8B-B14F-4D97-AF65-F5344CB8AC3E}">
        <p14:creationId xmlns:p14="http://schemas.microsoft.com/office/powerpoint/2010/main" xmlns="" val="1924346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88580DD-CDA1-48FA-9CE7-4193EA33807C}" type="datetimeFigureOut">
              <a:rPr lang="en-IN" smtClean="0"/>
              <a:pPr/>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21AA8C8-6071-449C-8E8C-62AD68FCCD98}" type="slidenum">
              <a:rPr lang="en-IN" smtClean="0"/>
              <a:pPr/>
              <a:t>‹#›</a:t>
            </a:fld>
            <a:endParaRPr lang="en-IN"/>
          </a:p>
        </p:txBody>
      </p:sp>
    </p:spTree>
    <p:extLst>
      <p:ext uri="{BB962C8B-B14F-4D97-AF65-F5344CB8AC3E}">
        <p14:creationId xmlns:p14="http://schemas.microsoft.com/office/powerpoint/2010/main" xmlns="" val="499885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88580DD-CDA1-48FA-9CE7-4193EA33807C}"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21AA8C8-6071-449C-8E8C-62AD68FCCD98}" type="slidenum">
              <a:rPr lang="en-IN" smtClean="0"/>
              <a:pPr/>
              <a:t>‹#›</a:t>
            </a:fld>
            <a:endParaRPr lang="en-IN"/>
          </a:p>
        </p:txBody>
      </p:sp>
    </p:spTree>
    <p:extLst>
      <p:ext uri="{BB962C8B-B14F-4D97-AF65-F5344CB8AC3E}">
        <p14:creationId xmlns:p14="http://schemas.microsoft.com/office/powerpoint/2010/main" xmlns="" val="1642567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88580DD-CDA1-48FA-9CE7-4193EA33807C}"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21AA8C8-6071-449C-8E8C-62AD68FCCD98}" type="slidenum">
              <a:rPr lang="en-IN" smtClean="0"/>
              <a:pPr/>
              <a:t>‹#›</a:t>
            </a:fld>
            <a:endParaRPr lang="en-IN"/>
          </a:p>
        </p:txBody>
      </p:sp>
    </p:spTree>
    <p:extLst>
      <p:ext uri="{BB962C8B-B14F-4D97-AF65-F5344CB8AC3E}">
        <p14:creationId xmlns:p14="http://schemas.microsoft.com/office/powerpoint/2010/main" xmlns="" val="163063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8580DD-CDA1-48FA-9CE7-4193EA33807C}" type="datetimeFigureOut">
              <a:rPr lang="en-IN" smtClean="0"/>
              <a:pPr/>
              <a:t>25-07-2022</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1AA8C8-6071-449C-8E8C-62AD68FCCD98}" type="slidenum">
              <a:rPr lang="en-IN" smtClean="0"/>
              <a:pPr/>
              <a:t>‹#›</a:t>
            </a:fld>
            <a:endParaRPr lang="en-IN"/>
          </a:p>
        </p:txBody>
      </p:sp>
    </p:spTree>
    <p:extLst>
      <p:ext uri="{BB962C8B-B14F-4D97-AF65-F5344CB8AC3E}">
        <p14:creationId xmlns:p14="http://schemas.microsoft.com/office/powerpoint/2010/main" xmlns="" val="11094362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COMPUTER GRAPHICS </a:t>
            </a:r>
            <a:endParaRPr lang="en-US" dirty="0"/>
          </a:p>
        </p:txBody>
      </p:sp>
      <p:sp>
        <p:nvSpPr>
          <p:cNvPr id="3" name="Subtitle 2"/>
          <p:cNvSpPr>
            <a:spLocks noGrp="1"/>
          </p:cNvSpPr>
          <p:nvPr>
            <p:ph type="subTitle" idx="1"/>
          </p:nvPr>
        </p:nvSpPr>
        <p:spPr/>
        <p:txBody>
          <a:bodyPr/>
          <a:lstStyle/>
          <a:p>
            <a:endParaRPr lang="en-US" dirty="0" smtClean="0"/>
          </a:p>
          <a:p>
            <a:r>
              <a:rPr lang="en-US" dirty="0" smtClean="0"/>
              <a:t>DIRECT VIEW STORAGE TUBE (DVST)</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88534" y="270932"/>
            <a:ext cx="9144000" cy="1760185"/>
          </a:xfrm>
        </p:spPr>
        <p:txBody>
          <a:bodyPr/>
          <a:lstStyle/>
          <a:p>
            <a:r>
              <a:rPr lang="en-IN" dirty="0" smtClean="0"/>
              <a:t>What Is Direct View Storage Tube(DVST)?</a:t>
            </a:r>
            <a:endParaRPr lang="en-IN" dirty="0"/>
          </a:p>
        </p:txBody>
      </p:sp>
      <p:sp>
        <p:nvSpPr>
          <p:cNvPr id="3" name="Subtitle 2"/>
          <p:cNvSpPr>
            <a:spLocks noGrp="1"/>
          </p:cNvSpPr>
          <p:nvPr>
            <p:ph type="subTitle" idx="1"/>
          </p:nvPr>
        </p:nvSpPr>
        <p:spPr>
          <a:xfrm>
            <a:off x="1524000" y="2257778"/>
            <a:ext cx="9144000" cy="3000022"/>
          </a:xfrm>
        </p:spPr>
        <p:txBody>
          <a:bodyPr>
            <a:normAutofit/>
          </a:bodyPr>
          <a:lstStyle/>
          <a:p>
            <a:r>
              <a:rPr lang="en-US" b="1" dirty="0"/>
              <a:t>Direct View Storage Tube (DVST)</a:t>
            </a:r>
            <a:r>
              <a:rPr lang="en-US" dirty="0"/>
              <a:t> resembles CRT as it uses electron gun to draw picture and phosphor coated screen to display it. The phosphor used in this is of high persistence. DVST does not use refresh buffer or frame buffer to store picture definition. Picture definition is stored in inside CRT in form positive charged distribution. Because of this reason DVST is knows as Storage Type CRT. In DVST no refreshing is required as result picture drawn on DVST will be seen for several minutes before fading.</a:t>
            </a:r>
            <a:endParaRPr lang="en-IN" dirty="0"/>
          </a:p>
        </p:txBody>
      </p:sp>
      <p:pic>
        <p:nvPicPr>
          <p:cNvPr id="4" name="Picture 3"/>
          <p:cNvPicPr>
            <a:picLocks noChangeAspect="1"/>
          </p:cNvPicPr>
          <p:nvPr/>
        </p:nvPicPr>
        <p:blipFill>
          <a:blip r:embed="rId2"/>
          <a:stretch>
            <a:fillRect/>
          </a:stretch>
        </p:blipFill>
        <p:spPr>
          <a:xfrm>
            <a:off x="124178" y="4947178"/>
            <a:ext cx="3363736" cy="1910822"/>
          </a:xfrm>
          <a:prstGeom prst="rect">
            <a:avLst/>
          </a:prstGeom>
        </p:spPr>
      </p:pic>
      <p:pic>
        <p:nvPicPr>
          <p:cNvPr id="5" name="Picture 4"/>
          <p:cNvPicPr>
            <a:picLocks noChangeAspect="1"/>
          </p:cNvPicPr>
          <p:nvPr/>
        </p:nvPicPr>
        <p:blipFill>
          <a:blip r:embed="rId3"/>
          <a:stretch>
            <a:fillRect/>
          </a:stretch>
        </p:blipFill>
        <p:spPr>
          <a:xfrm>
            <a:off x="6649156" y="4628444"/>
            <a:ext cx="5238044" cy="2195159"/>
          </a:xfrm>
          <a:prstGeom prst="rect">
            <a:avLst/>
          </a:prstGeom>
        </p:spPr>
      </p:pic>
    </p:spTree>
    <p:extLst>
      <p:ext uri="{BB962C8B-B14F-4D97-AF65-F5344CB8AC3E}">
        <p14:creationId xmlns:p14="http://schemas.microsoft.com/office/powerpoint/2010/main" xmlns="" val="15941282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62111" y="444147"/>
            <a:ext cx="5720644" cy="1325563"/>
          </a:xfrm>
        </p:spPr>
        <p:txBody>
          <a:bodyPr/>
          <a:lstStyle/>
          <a:p>
            <a:r>
              <a:rPr lang="en-IN" dirty="0" smtClean="0"/>
              <a:t>Direct View Storage Tube(DVST)</a:t>
            </a:r>
            <a:endParaRPr lang="en-IN" dirty="0"/>
          </a:p>
        </p:txBody>
      </p:sp>
      <p:pic>
        <p:nvPicPr>
          <p:cNvPr id="3" name="Picture 2"/>
          <p:cNvPicPr>
            <a:picLocks noChangeAspect="1"/>
          </p:cNvPicPr>
          <p:nvPr/>
        </p:nvPicPr>
        <p:blipFill>
          <a:blip r:embed="rId2"/>
          <a:stretch>
            <a:fillRect/>
          </a:stretch>
        </p:blipFill>
        <p:spPr>
          <a:xfrm>
            <a:off x="540808" y="1769710"/>
            <a:ext cx="5002036" cy="3705401"/>
          </a:xfrm>
          <a:prstGeom prst="rect">
            <a:avLst/>
          </a:prstGeom>
        </p:spPr>
      </p:pic>
      <p:pic>
        <p:nvPicPr>
          <p:cNvPr id="4" name="Picture 3"/>
          <p:cNvPicPr>
            <a:picLocks noChangeAspect="1"/>
          </p:cNvPicPr>
          <p:nvPr/>
        </p:nvPicPr>
        <p:blipFill>
          <a:blip r:embed="rId3"/>
          <a:stretch>
            <a:fillRect/>
          </a:stretch>
        </p:blipFill>
        <p:spPr>
          <a:xfrm>
            <a:off x="5542844" y="1769710"/>
            <a:ext cx="6649156" cy="4123090"/>
          </a:xfrm>
          <a:prstGeom prst="rect">
            <a:avLst/>
          </a:prstGeom>
        </p:spPr>
      </p:pic>
    </p:spTree>
    <p:extLst>
      <p:ext uri="{BB962C8B-B14F-4D97-AF65-F5344CB8AC3E}">
        <p14:creationId xmlns:p14="http://schemas.microsoft.com/office/powerpoint/2010/main" xmlns="" val="35075618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65956" y="327377"/>
            <a:ext cx="9144000" cy="823207"/>
          </a:xfrm>
        </p:spPr>
        <p:txBody>
          <a:bodyPr>
            <a:normAutofit fontScale="90000"/>
          </a:bodyPr>
          <a:lstStyle/>
          <a:p>
            <a:r>
              <a:rPr lang="en-IN" dirty="0" smtClean="0"/>
              <a:t>Components of DVST</a:t>
            </a:r>
            <a:endParaRPr lang="en-IN" dirty="0"/>
          </a:p>
        </p:txBody>
      </p:sp>
      <p:sp>
        <p:nvSpPr>
          <p:cNvPr id="3" name="Subtitle 2"/>
          <p:cNvSpPr>
            <a:spLocks noGrp="1"/>
          </p:cNvSpPr>
          <p:nvPr>
            <p:ph type="subTitle" idx="1"/>
          </p:nvPr>
        </p:nvSpPr>
        <p:spPr>
          <a:xfrm>
            <a:off x="1524000" y="1253067"/>
            <a:ext cx="9144000" cy="4004733"/>
          </a:xfrm>
        </p:spPr>
        <p:txBody>
          <a:bodyPr>
            <a:normAutofit/>
          </a:bodyPr>
          <a:lstStyle/>
          <a:p>
            <a:pPr fontAlgn="base"/>
            <a:endParaRPr lang="en-US" dirty="0" smtClean="0">
              <a:effectLst/>
            </a:endParaRPr>
          </a:p>
          <a:p>
            <a:pPr fontAlgn="base"/>
            <a:r>
              <a:rPr lang="en-US" b="1" dirty="0" smtClean="0">
                <a:effectLst/>
              </a:rPr>
              <a:t>Electron guns –</a:t>
            </a:r>
            <a:r>
              <a:rPr lang="en-US" dirty="0"/>
              <a:t> </a:t>
            </a:r>
            <a:r>
              <a:rPr lang="en-US" dirty="0" smtClean="0">
                <a:effectLst/>
              </a:rPr>
              <a:t>Two electron guns are used in DVST : Primary Gun and Flood Gun. Primary gun is used to store picture pattern. Flood gun is used to maintain picture display on phosphor coated screen.</a:t>
            </a:r>
          </a:p>
          <a:p>
            <a:pPr fontAlgn="base"/>
            <a:r>
              <a:rPr lang="en-US" b="1" dirty="0" smtClean="0">
                <a:effectLst/>
              </a:rPr>
              <a:t>Phosphor Coated Screen – </a:t>
            </a:r>
            <a:r>
              <a:rPr lang="en-US" dirty="0" smtClean="0">
                <a:effectLst/>
              </a:rPr>
              <a:t>In DVST the inner surface of CRT is coated with phosphor crystals is of high persistence that emit light when beam of electrons strike them.</a:t>
            </a:r>
          </a:p>
          <a:p>
            <a:pPr fontAlgn="base"/>
            <a:r>
              <a:rPr lang="en-US" dirty="0" smtClean="0">
                <a:effectLst/>
              </a:rPr>
              <a:t>.</a:t>
            </a:r>
            <a:endParaRPr lang="en-US" dirty="0" smtClean="0">
              <a:effectLst/>
            </a:endParaRPr>
          </a:p>
          <a:p>
            <a:r>
              <a:rPr lang="en-US" dirty="0" smtClean="0">
                <a:effectLst/>
              </a:rPr>
              <a:t/>
            </a:r>
            <a:br>
              <a:rPr lang="en-US" dirty="0" smtClean="0">
                <a:effectLst/>
              </a:rPr>
            </a:br>
            <a:endParaRPr lang="en-IN" dirty="0"/>
          </a:p>
        </p:txBody>
      </p:sp>
      <p:pic>
        <p:nvPicPr>
          <p:cNvPr id="4" name="Picture 3"/>
          <p:cNvPicPr>
            <a:picLocks noChangeAspect="1"/>
          </p:cNvPicPr>
          <p:nvPr/>
        </p:nvPicPr>
        <p:blipFill>
          <a:blip r:embed="rId2"/>
          <a:stretch>
            <a:fillRect/>
          </a:stretch>
        </p:blipFill>
        <p:spPr>
          <a:xfrm>
            <a:off x="3868445" y="4491434"/>
            <a:ext cx="4992688" cy="2196747"/>
          </a:xfrm>
          <a:prstGeom prst="rect">
            <a:avLst/>
          </a:prstGeom>
        </p:spPr>
      </p:pic>
    </p:spTree>
    <p:extLst>
      <p:ext uri="{BB962C8B-B14F-4D97-AF65-F5344CB8AC3E}">
        <p14:creationId xmlns:p14="http://schemas.microsoft.com/office/powerpoint/2010/main" xmlns="" val="9011937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9006" y="1997839"/>
            <a:ext cx="11982994" cy="3046988"/>
          </a:xfrm>
          <a:prstGeom prst="rect">
            <a:avLst/>
          </a:prstGeom>
        </p:spPr>
        <p:txBody>
          <a:bodyPr wrap="square">
            <a:spAutoFit/>
          </a:bodyPr>
          <a:lstStyle/>
          <a:p>
            <a:pPr algn="ctr" fontAlgn="base"/>
            <a:r>
              <a:rPr lang="en-US" sz="2400" b="1" dirty="0" smtClean="0"/>
              <a:t>Storage Mesh – </a:t>
            </a:r>
            <a:r>
              <a:rPr lang="en-US" sz="2400" dirty="0" smtClean="0"/>
              <a:t>It is thin and high quality wire that is coated with dielectric and is located just behind phosphor coated screen. Primary gun deposits pattern of positive charge on this grid and it is transferred to phosphor coated screen by continuous flood of electrons produced by flood gun. Thus Storage Mesh stores picture to be displayed in form of positive charge </a:t>
            </a:r>
            <a:r>
              <a:rPr lang="en-US" sz="2400" dirty="0" smtClean="0"/>
              <a:t>distribution.</a:t>
            </a:r>
          </a:p>
          <a:p>
            <a:pPr algn="ctr" fontAlgn="base"/>
            <a:endParaRPr lang="en-US" sz="2400" dirty="0" smtClean="0"/>
          </a:p>
          <a:p>
            <a:pPr algn="ctr" fontAlgn="base"/>
            <a:r>
              <a:rPr lang="en-US" sz="2400" b="1" dirty="0" smtClean="0"/>
              <a:t>Collector – </a:t>
            </a:r>
            <a:r>
              <a:rPr lang="en-US" sz="2400" dirty="0" smtClean="0"/>
              <a:t>This grid is located just behind storage mesh and purpose of this negatively charged grid is to smooth out flow of flood electrons</a:t>
            </a:r>
            <a:endParaRPr lang="en-US" sz="2400" dirty="0"/>
          </a:p>
        </p:txBody>
      </p:sp>
      <p:sp>
        <p:nvSpPr>
          <p:cNvPr id="3" name="Rectangle 2"/>
          <p:cNvSpPr/>
          <p:nvPr/>
        </p:nvSpPr>
        <p:spPr>
          <a:xfrm>
            <a:off x="3602095" y="775454"/>
            <a:ext cx="6215035" cy="830997"/>
          </a:xfrm>
          <a:prstGeom prst="rect">
            <a:avLst/>
          </a:prstGeom>
        </p:spPr>
        <p:txBody>
          <a:bodyPr wrap="none">
            <a:spAutoFit/>
          </a:bodyPr>
          <a:lstStyle/>
          <a:p>
            <a:r>
              <a:rPr lang="en-IN" sz="4800" b="1" u="sng" dirty="0" smtClean="0"/>
              <a:t>COMPONENTS OF DVST</a:t>
            </a:r>
            <a:endParaRPr lang="en-US" sz="4800" b="1" u="sng" dirty="0"/>
          </a:p>
        </p:txBody>
      </p:sp>
      <p:pic>
        <p:nvPicPr>
          <p:cNvPr id="4" name="Picture 3"/>
          <p:cNvPicPr>
            <a:picLocks noChangeAspect="1"/>
          </p:cNvPicPr>
          <p:nvPr/>
        </p:nvPicPr>
        <p:blipFill>
          <a:blip r:embed="rId2"/>
          <a:stretch>
            <a:fillRect/>
          </a:stretch>
        </p:blipFill>
        <p:spPr>
          <a:xfrm>
            <a:off x="3618411" y="5153678"/>
            <a:ext cx="4999153" cy="170432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575732"/>
            <a:ext cx="9144000" cy="924807"/>
          </a:xfrm>
        </p:spPr>
        <p:txBody>
          <a:bodyPr/>
          <a:lstStyle/>
          <a:p>
            <a:r>
              <a:rPr lang="en-IN" dirty="0" smtClean="0"/>
              <a:t>Working Of DVST</a:t>
            </a:r>
            <a:endParaRPr lang="en-IN" dirty="0"/>
          </a:p>
        </p:txBody>
      </p:sp>
      <p:sp>
        <p:nvSpPr>
          <p:cNvPr id="3" name="Subtitle 2"/>
          <p:cNvSpPr>
            <a:spLocks noGrp="1"/>
          </p:cNvSpPr>
          <p:nvPr>
            <p:ph type="subTitle" idx="1"/>
          </p:nvPr>
        </p:nvSpPr>
        <p:spPr>
          <a:xfrm>
            <a:off x="1648178" y="1603022"/>
            <a:ext cx="9144000" cy="3609622"/>
          </a:xfrm>
        </p:spPr>
        <p:txBody>
          <a:bodyPr>
            <a:normAutofit fontScale="77500" lnSpcReduction="20000"/>
          </a:bodyPr>
          <a:lstStyle/>
          <a:p>
            <a:pPr fontAlgn="base"/>
            <a:r>
              <a:rPr lang="en-US" dirty="0"/>
              <a:t>In DVST similar with CRT electron gun and phosphor coated method is used. But in this no electron beam is used to directly writing pictures on screen, but instead of this we can used Storage mesh wire grid is used it is just located behind phosphor coated screen. Their is also another grid located just behind storage mesh is called Collector and this purpose is to smooth out flow of flood electrons. The flood gun produce large number of electrons, this negatively charged grid reduces speed of these electrons. Then electrons pass through collector at low velocity and attracted by positive charged portions of storage mesh and strike at portions of phosphor coated screen to display picture. Some electrons get repelled by other portions of mesh that are negatively charged.</a:t>
            </a:r>
          </a:p>
          <a:p>
            <a:pPr fontAlgn="base"/>
            <a:r>
              <a:rPr lang="en-US" dirty="0"/>
              <a:t>Since the collector has slowly down electrons, in this way they not able to produce sharpened images. So to reduce this problem, screen itself is maintained at a high positive potential by means of voltage applied to thin </a:t>
            </a:r>
            <a:r>
              <a:rPr lang="en-US" dirty="0" smtClean="0"/>
              <a:t>aluminum </a:t>
            </a:r>
            <a:r>
              <a:rPr lang="en-US" dirty="0"/>
              <a:t>coating between tube face and phosphor.</a:t>
            </a:r>
          </a:p>
          <a:p>
            <a:r>
              <a:rPr lang="en-US" dirty="0" smtClean="0"/>
              <a:t/>
            </a:r>
            <a:br>
              <a:rPr lang="en-US" dirty="0" smtClean="0"/>
            </a:br>
            <a:endParaRPr lang="en-IN" dirty="0"/>
          </a:p>
        </p:txBody>
      </p:sp>
      <p:pic>
        <p:nvPicPr>
          <p:cNvPr id="5" name="Picture 4"/>
          <p:cNvPicPr>
            <a:picLocks noChangeAspect="1"/>
          </p:cNvPicPr>
          <p:nvPr/>
        </p:nvPicPr>
        <p:blipFill>
          <a:blip r:embed="rId2"/>
          <a:stretch>
            <a:fillRect/>
          </a:stretch>
        </p:blipFill>
        <p:spPr>
          <a:xfrm>
            <a:off x="3587205" y="4663250"/>
            <a:ext cx="5236918" cy="2194750"/>
          </a:xfrm>
          <a:prstGeom prst="rect">
            <a:avLst/>
          </a:prstGeom>
        </p:spPr>
      </p:pic>
    </p:spTree>
    <p:extLst>
      <p:ext uri="{BB962C8B-B14F-4D97-AF65-F5344CB8AC3E}">
        <p14:creationId xmlns:p14="http://schemas.microsoft.com/office/powerpoint/2010/main" xmlns="" val="1447477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1"/>
            <a:ext cx="12192000" cy="6858000"/>
          </a:xfrm>
          <a:prstGeom prst="rect">
            <a:avLst/>
          </a:prstGeom>
        </p:spPr>
      </p:pic>
    </p:spTree>
    <p:extLst>
      <p:ext uri="{BB962C8B-B14F-4D97-AF65-F5344CB8AC3E}">
        <p14:creationId xmlns:p14="http://schemas.microsoft.com/office/powerpoint/2010/main" xmlns="" val="3803410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TotalTime>
  <Words>386</Words>
  <Application>Microsoft Office PowerPoint</Application>
  <PresentationFormat>Custom</PresentationFormat>
  <Paragraphs>20</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COMPUTER GRAPHICS </vt:lpstr>
      <vt:lpstr>What Is Direct View Storage Tube(DVST)?</vt:lpstr>
      <vt:lpstr>Direct View Storage Tube(DVST)</vt:lpstr>
      <vt:lpstr>Components of DVST</vt:lpstr>
      <vt:lpstr>Slide 5</vt:lpstr>
      <vt:lpstr>Working Of DVST</vt:lpstr>
      <vt:lpstr>Slide 7</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Direct View Storage Tube(DVST)</dc:title>
  <dc:creator>Hewlett-Packard Company</dc:creator>
  <cp:lastModifiedBy>Os</cp:lastModifiedBy>
  <cp:revision>3</cp:revision>
  <dcterms:created xsi:type="dcterms:W3CDTF">2022-07-22T05:37:30Z</dcterms:created>
  <dcterms:modified xsi:type="dcterms:W3CDTF">2022-07-25T07:11:59Z</dcterms:modified>
</cp:coreProperties>
</file>